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20" r:id="rId9"/>
    <p:sldId id="321" r:id="rId10"/>
    <p:sldId id="267" r:id="rId11"/>
    <p:sldId id="289" r:id="rId12"/>
    <p:sldId id="298" r:id="rId13"/>
    <p:sldId id="290" r:id="rId14"/>
    <p:sldId id="307" r:id="rId15"/>
    <p:sldId id="311" r:id="rId16"/>
    <p:sldId id="310" r:id="rId17"/>
    <p:sldId id="309" r:id="rId18"/>
    <p:sldId id="308" r:id="rId19"/>
    <p:sldId id="312" r:id="rId20"/>
    <p:sldId id="313" r:id="rId21"/>
    <p:sldId id="314" r:id="rId22"/>
    <p:sldId id="291" r:id="rId23"/>
    <p:sldId id="303" r:id="rId24"/>
    <p:sldId id="292" r:id="rId25"/>
    <p:sldId id="306" r:id="rId26"/>
    <p:sldId id="315" r:id="rId27"/>
    <p:sldId id="305" r:id="rId28"/>
    <p:sldId id="319" r:id="rId29"/>
    <p:sldId id="273" r:id="rId30"/>
    <p:sldId id="316" r:id="rId31"/>
    <p:sldId id="317" r:id="rId32"/>
    <p:sldId id="318" r:id="rId33"/>
    <p:sldId id="301" r:id="rId34"/>
    <p:sldId id="275" r:id="rId35"/>
    <p:sldId id="302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92929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4" autoAdjust="0"/>
    <p:restoredTop sz="81350" autoAdjust="0"/>
  </p:normalViewPr>
  <p:slideViewPr>
    <p:cSldViewPr>
      <p:cViewPr>
        <p:scale>
          <a:sx n="60" d="100"/>
          <a:sy n="60" d="100"/>
        </p:scale>
        <p:origin x="-1692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7/16/2014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Méthode échantillonnage basé pavage</a:t>
            </a:r>
          </a:p>
          <a:p>
            <a:r>
              <a:rPr lang="fr-FR" baseline="0" dirty="0" err="1" smtClean="0"/>
              <a:t>Generer</a:t>
            </a:r>
            <a:r>
              <a:rPr lang="fr-FR" baseline="0" dirty="0" smtClean="0"/>
              <a:t> distribution avec control spectral</a:t>
            </a:r>
          </a:p>
          <a:p>
            <a:endParaRPr lang="fr-FR" baseline="0" dirty="0" smtClean="0"/>
          </a:p>
          <a:p>
            <a:r>
              <a:rPr lang="fr-FR" baseline="0" dirty="0" smtClean="0"/>
              <a:t>Travail collaboration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Definir</a:t>
            </a:r>
            <a:r>
              <a:rPr lang="fr-FR" baseline="0" dirty="0" smtClean="0"/>
              <a:t> échantillonnage </a:t>
            </a:r>
            <a:r>
              <a:rPr lang="fr-FR" baseline="0" dirty="0" err="1" smtClean="0"/>
              <a:t>discretisation</a:t>
            </a:r>
            <a:r>
              <a:rPr lang="fr-FR" baseline="0" dirty="0" smtClean="0"/>
              <a:t> fonction continue</a:t>
            </a:r>
          </a:p>
          <a:p>
            <a:r>
              <a:rPr lang="fr-FR" baseline="0" dirty="0" smtClean="0"/>
              <a:t>Intuitivement on veut distribution également répartie + densité local </a:t>
            </a:r>
            <a:r>
              <a:rPr lang="fr-FR" baseline="0" dirty="0" err="1" smtClean="0"/>
              <a:t>prop</a:t>
            </a:r>
            <a:r>
              <a:rPr lang="fr-FR" baseline="0" dirty="0" smtClean="0"/>
              <a:t>. Fonction</a:t>
            </a:r>
          </a:p>
          <a:p>
            <a:endParaRPr lang="fr-FR" baseline="0" dirty="0" smtClean="0"/>
          </a:p>
          <a:p>
            <a:r>
              <a:rPr lang="fr-FR" baseline="0" dirty="0" smtClean="0"/>
              <a:t>Caractéristique distribution </a:t>
            </a:r>
            <a:r>
              <a:rPr lang="fr-FR" baseline="0" dirty="0" err="1" smtClean="0"/>
              <a:t>role</a:t>
            </a:r>
            <a:r>
              <a:rPr lang="fr-FR" baseline="0" dirty="0" smtClean="0"/>
              <a:t> majeur sur qualité des applications qui les utilise : reconstruction / calcul intégrale.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Par exemple, manque local d’échantillons peut générer reconstruction bruité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peut aussi rencontrer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aliasing. Proviennent d’interaction entre </a:t>
            </a:r>
            <a:r>
              <a:rPr lang="fr-FR" baseline="0" dirty="0" err="1" smtClean="0"/>
              <a:t>regularité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Méthode simple échantillonnage suivant grille rectangulaire</a:t>
            </a:r>
          </a:p>
          <a:p>
            <a:r>
              <a:rPr lang="fr-FR" baseline="0" dirty="0" smtClean="0"/>
              <a:t>Avantage échantillonne domaine </a:t>
            </a:r>
            <a:r>
              <a:rPr lang="fr-FR" baseline="0" dirty="0" err="1" smtClean="0"/>
              <a:t>uniform</a:t>
            </a:r>
            <a:endParaRPr lang="fr-FR" baseline="0" dirty="0" smtClean="0"/>
          </a:p>
          <a:p>
            <a:r>
              <a:rPr lang="fr-FR" baseline="0" dirty="0" smtClean="0"/>
              <a:t>Expose à Aliasing    </a:t>
            </a:r>
            <a:r>
              <a:rPr lang="fr-FR" baseline="0" dirty="0" err="1" smtClean="0"/>
              <a:t>freq</a:t>
            </a:r>
            <a:r>
              <a:rPr lang="fr-FR" baseline="0" dirty="0" smtClean="0"/>
              <a:t> </a:t>
            </a:r>
            <a:r>
              <a:rPr lang="fr-FR" baseline="0" dirty="0" err="1" smtClean="0"/>
              <a:t>éch</a:t>
            </a:r>
            <a:r>
              <a:rPr lang="fr-FR" baseline="0" dirty="0" smtClean="0"/>
              <a:t>. &lt; 2x </a:t>
            </a:r>
            <a:r>
              <a:rPr lang="fr-FR" baseline="0" dirty="0" err="1" smtClean="0"/>
              <a:t>freq</a:t>
            </a:r>
            <a:r>
              <a:rPr lang="fr-FR" baseline="0" dirty="0" smtClean="0"/>
              <a:t>. Max fonction</a:t>
            </a:r>
          </a:p>
          <a:p>
            <a:endParaRPr lang="fr-FR" baseline="0" dirty="0" smtClean="0"/>
          </a:p>
          <a:p>
            <a:r>
              <a:rPr lang="fr-FR" baseline="0" dirty="0" smtClean="0"/>
              <a:t>Autre solution simple position échantillon aléatoirement</a:t>
            </a:r>
          </a:p>
          <a:p>
            <a:r>
              <a:rPr lang="fr-FR" baseline="0" dirty="0" smtClean="0"/>
              <a:t>Avantage, toute </a:t>
            </a:r>
            <a:r>
              <a:rPr lang="fr-FR" baseline="0" dirty="0" err="1" smtClean="0"/>
              <a:t>freq</a:t>
            </a:r>
            <a:r>
              <a:rPr lang="fr-FR" baseline="0" dirty="0" smtClean="0"/>
              <a:t> échantillonné -&gt; Fourier constant</a:t>
            </a:r>
          </a:p>
          <a:p>
            <a:r>
              <a:rPr lang="fr-FR" baseline="0" dirty="0" smtClean="0"/>
              <a:t>Garantie pas uniformité local -&gt; trous et tas </a:t>
            </a:r>
            <a:r>
              <a:rPr lang="fr-FR" baseline="0" dirty="0" err="1" smtClean="0"/>
              <a:t>éch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Produit </a:t>
            </a:r>
            <a:r>
              <a:rPr lang="fr-FR" baseline="0" dirty="0" err="1" smtClean="0"/>
              <a:t>resultat</a:t>
            </a:r>
            <a:r>
              <a:rPr lang="fr-FR" baseline="0" dirty="0" smtClean="0"/>
              <a:t> bruité après reconstruction / intégration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Depuis année 1980, beaucoup algorithme pour améliorer qualité </a:t>
            </a:r>
            <a:r>
              <a:rPr lang="fr-FR" baseline="0" dirty="0" err="1" smtClean="0"/>
              <a:t>éch</a:t>
            </a:r>
            <a:r>
              <a:rPr lang="fr-FR" baseline="0" dirty="0" smtClean="0"/>
              <a:t>. /</a:t>
            </a:r>
            <a:r>
              <a:rPr lang="fr-FR" baseline="0" dirty="0" err="1" smtClean="0"/>
              <a:t>éch</a:t>
            </a:r>
            <a:r>
              <a:rPr lang="fr-FR" baseline="0" dirty="0" smtClean="0"/>
              <a:t>.</a:t>
            </a:r>
          </a:p>
          <a:p>
            <a:r>
              <a:rPr lang="fr-FR" baseline="0" dirty="0" err="1" smtClean="0"/>
              <a:t>Methode</a:t>
            </a:r>
            <a:r>
              <a:rPr lang="fr-FR" baseline="0" dirty="0" smtClean="0"/>
              <a:t> Disque de Poisson, tirage aléatoire + garantie distance minimale  -&gt; uniformité</a:t>
            </a:r>
          </a:p>
          <a:p>
            <a:r>
              <a:rPr lang="fr-FR" baseline="0" dirty="0" smtClean="0"/>
              <a:t>Autre méthode basé optimisation : minimisation fonction d’énergie associé </a:t>
            </a:r>
            <a:r>
              <a:rPr lang="fr-FR" baseline="0" dirty="0" err="1" smtClean="0"/>
              <a:t>éch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Actuellement meilleure qualité.</a:t>
            </a:r>
          </a:p>
          <a:p>
            <a:r>
              <a:rPr lang="fr-FR" baseline="0" dirty="0" smtClean="0"/>
              <a:t>Remarque pas de pique </a:t>
            </a:r>
            <a:r>
              <a:rPr lang="fr-FR" baseline="0" dirty="0" err="1" smtClean="0"/>
              <a:t>freq</a:t>
            </a:r>
            <a:r>
              <a:rPr lang="fr-FR" baseline="0" dirty="0" smtClean="0"/>
              <a:t> spectre -&gt; minimisation aliasing</a:t>
            </a:r>
          </a:p>
          <a:p>
            <a:endParaRPr lang="fr-FR" baseline="0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Toute méthode produise bruit-bleu, mais autre type peut-être nécessaire.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Depuis 2 ans, nouvelle méthodes permettent générer distribution avec contrôle spectral.</a:t>
            </a:r>
          </a:p>
          <a:p>
            <a:r>
              <a:rPr lang="fr-FR" baseline="0" dirty="0" smtClean="0"/>
              <a:t>Permet </a:t>
            </a:r>
            <a:r>
              <a:rPr lang="fr-FR" baseline="0" dirty="0" err="1" smtClean="0"/>
              <a:t>generer</a:t>
            </a:r>
            <a:r>
              <a:rPr lang="fr-FR" baseline="0" dirty="0" smtClean="0"/>
              <a:t> des distribution avec meilleure </a:t>
            </a:r>
            <a:r>
              <a:rPr lang="fr-FR" baseline="0" dirty="0" err="1" smtClean="0"/>
              <a:t>caracteristique</a:t>
            </a:r>
            <a:r>
              <a:rPr lang="fr-FR" baseline="0" dirty="0" smtClean="0"/>
              <a:t> pour une application donné.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plupart</a:t>
            </a:r>
            <a:r>
              <a:rPr lang="fr-FR" baseline="0" dirty="0" smtClean="0"/>
              <a:t> </a:t>
            </a:r>
            <a:r>
              <a:rPr lang="fr-FR" dirty="0" smtClean="0"/>
              <a:t>ces</a:t>
            </a:r>
            <a:r>
              <a:rPr lang="fr-FR" baseline="0" dirty="0" smtClean="0"/>
              <a:t> méthodes </a:t>
            </a:r>
            <a:r>
              <a:rPr lang="fr-FR" baseline="0" dirty="0" err="1" smtClean="0"/>
              <a:t>éch</a:t>
            </a:r>
            <a:r>
              <a:rPr lang="fr-FR" baseline="0" dirty="0" smtClean="0"/>
              <a:t>. pas utilisable application pratique a </a:t>
            </a:r>
            <a:r>
              <a:rPr lang="fr-FR" baseline="0" dirty="0" err="1" smtClean="0"/>
              <a:t>cause</a:t>
            </a:r>
            <a:r>
              <a:rPr lang="fr-FR" baseline="0" dirty="0" smtClean="0"/>
              <a:t> complexité / lenteur.</a:t>
            </a:r>
          </a:p>
          <a:p>
            <a:r>
              <a:rPr lang="fr-FR" baseline="0" dirty="0" smtClean="0"/>
              <a:t>Méthodes basé pavage but diminuer complexité tout en conservant qualité.</a:t>
            </a:r>
          </a:p>
          <a:p>
            <a:r>
              <a:rPr lang="fr-FR" baseline="0" dirty="0" smtClean="0"/>
              <a:t>Principe: stocker distribution à travers système pavage </a:t>
            </a:r>
            <a:r>
              <a:rPr lang="fr-FR" baseline="0" dirty="0" err="1" smtClean="0"/>
              <a:t>hierarchique</a:t>
            </a:r>
            <a:r>
              <a:rPr lang="fr-FR" baseline="0" dirty="0" smtClean="0"/>
              <a:t> et non-périodique.</a:t>
            </a:r>
          </a:p>
          <a:p>
            <a:r>
              <a:rPr lang="fr-FR" baseline="0" dirty="0" smtClean="0"/>
              <a:t>Pavage présent, précédente méthode basé pavage. Spectre barycentre </a:t>
            </a:r>
            <a:r>
              <a:rPr lang="fr-FR" baseline="0" dirty="0" err="1" smtClean="0"/>
              <a:t>bcp</a:t>
            </a:r>
            <a:r>
              <a:rPr lang="fr-FR" baseline="0" dirty="0" smtClean="0"/>
              <a:t> piques.</a:t>
            </a:r>
          </a:p>
          <a:p>
            <a:r>
              <a:rPr lang="fr-FR" baseline="0" dirty="0" err="1" smtClean="0"/>
              <a:t>Meme</a:t>
            </a:r>
            <a:r>
              <a:rPr lang="fr-FR" baseline="0" dirty="0" smtClean="0"/>
              <a:t> après optimisation, </a:t>
            </a:r>
            <a:r>
              <a:rPr lang="fr-FR" baseline="0" dirty="0" err="1" smtClean="0"/>
              <a:t>a</a:t>
            </a:r>
            <a:r>
              <a:rPr lang="fr-FR" baseline="0" dirty="0" smtClean="0"/>
              <a:t> cause de </a:t>
            </a:r>
            <a:r>
              <a:rPr lang="fr-FR" baseline="0" dirty="0" err="1" smtClean="0"/>
              <a:t>regularité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intrinseque</a:t>
            </a:r>
            <a:r>
              <a:rPr lang="fr-FR" baseline="0" dirty="0" smtClean="0"/>
              <a:t> du pavage.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Propose méthode</a:t>
            </a:r>
            <a:r>
              <a:rPr lang="fr-FR" baseline="0" dirty="0" smtClean="0"/>
              <a:t> échantillonnage dépasse </a:t>
            </a:r>
            <a:r>
              <a:rPr lang="fr-FR" baseline="0" dirty="0" err="1" smtClean="0"/>
              <a:t>probleme</a:t>
            </a:r>
            <a:r>
              <a:rPr lang="fr-FR" baseline="0" dirty="0" smtClean="0"/>
              <a:t> précédente méthode basé pavage</a:t>
            </a:r>
          </a:p>
          <a:p>
            <a:r>
              <a:rPr lang="fr-FR" baseline="0" dirty="0" smtClean="0"/>
              <a:t>Et </a:t>
            </a:r>
            <a:r>
              <a:rPr lang="fr-FR" baseline="0" dirty="0" err="1" smtClean="0"/>
              <a:t>genere</a:t>
            </a:r>
            <a:r>
              <a:rPr lang="fr-FR" baseline="0" dirty="0" smtClean="0"/>
              <a:t> distribution qualité équivalente meilleure méthode état de l’art.</a:t>
            </a:r>
          </a:p>
          <a:p>
            <a:r>
              <a:rPr lang="fr-FR" baseline="0" dirty="0" smtClean="0"/>
              <a:t>Peut générer distribution avec un spectre de </a:t>
            </a:r>
            <a:r>
              <a:rPr lang="fr-FR" baseline="0" dirty="0" err="1" smtClean="0"/>
              <a:t>fourier</a:t>
            </a:r>
            <a:r>
              <a:rPr lang="fr-FR" baseline="0" dirty="0" smtClean="0"/>
              <a:t> imposé.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</a:t>
            </a:r>
            <a:r>
              <a:rPr lang="fr-FR" baseline="0" dirty="0" smtClean="0"/>
              <a:t> arriver à ce résultat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systeme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pavage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hierarchique</a:t>
            </a:r>
            <a:r>
              <a:rPr lang="en-US" baseline="0" dirty="0" smtClean="0"/>
              <a:t> et non-</a:t>
            </a:r>
            <a:r>
              <a:rPr lang="en-US" baseline="0" dirty="0" err="1" smtClean="0"/>
              <a:t>periodique</a:t>
            </a:r>
            <a:r>
              <a:rPr lang="en-US" baseline="0" dirty="0" smtClean="0"/>
              <a:t> et avec un minimum de </a:t>
            </a:r>
            <a:r>
              <a:rPr lang="en-US" baseline="0" dirty="0" err="1" smtClean="0"/>
              <a:t>régularité</a:t>
            </a:r>
            <a:r>
              <a:rPr lang="en-US" baseline="0" dirty="0" smtClean="0"/>
              <a:t>.</a:t>
            </a:r>
          </a:p>
          <a:p>
            <a:r>
              <a:rPr lang="fr-FR" baseline="0" dirty="0" smtClean="0"/>
              <a:t>Ce pavage support système d’</a:t>
            </a:r>
            <a:r>
              <a:rPr lang="fr-FR" baseline="0" dirty="0" err="1" smtClean="0"/>
              <a:t>échantillonage</a:t>
            </a:r>
            <a:r>
              <a:rPr lang="fr-FR" baseline="0" dirty="0" smtClean="0"/>
              <a:t> avec control spectral.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0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logo\logo_caltech.png" TargetMode="External"/><Relationship Id="rId7" Type="http://schemas.openxmlformats.org/officeDocument/2006/relationships/image" Target="file:///.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.\figures\logo\logo_stanford.png" TargetMode="External"/><Relationship Id="rId5" Type="http://schemas.openxmlformats.org/officeDocument/2006/relationships/image" Target="file:///.\figures\logo\logo_liris.png" TargetMode="External"/><Relationship Id="rId4" Type="http://schemas.openxmlformats.org/officeDocument/2006/relationships/image" Target="file:///.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agon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.\figures\hex_lattic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polyhex_cat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.\figures\polyhex_sub_simple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motivation_1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_lattice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2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3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4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5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6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.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7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hextile_latice_period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polyhex_cat_irr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.\figures\polyhex_sub_irr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motivation_2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polyhex_subdiv.asf" TargetMode="External"/><Relationship Id="rId1" Type="http://schemas.microsoft.com/office/2007/relationships/media" Target="file:///C:\Users\Florent\Documents\GitHub\talks\figures\polyhex_subdiv.asf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optimization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optimization_local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spectra_LUT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file:///.\figures\distribution\results-bnot\fig_sampling_results_bnot_dist.png" TargetMode="External"/><Relationship Id="rId13" Type="http://schemas.openxmlformats.org/officeDocument/2006/relationships/image" Target="file:///.\figures\distribution\polyomino\fig_sampling_polyomino_means.png" TargetMode="External"/><Relationship Id="rId3" Type="http://schemas.openxmlformats.org/officeDocument/2006/relationships/image" Target="file:///.\figures\distribution\penrose\fig_sampling_penrose_fft.png" TargetMode="External"/><Relationship Id="rId7" Type="http://schemas.openxmlformats.org/officeDocument/2006/relationships/image" Target="file:///.\figures\distribution\recursive-wang-tiles\fig_sampling_rwt_means.png" TargetMode="External"/><Relationship Id="rId12" Type="http://schemas.openxmlformats.org/officeDocument/2006/relationships/image" Target="file:///.\figures\distribution\polyomino\fig_sampling_polyomino_fft.png" TargetMode="External"/><Relationship Id="rId2" Type="http://schemas.openxmlformats.org/officeDocument/2006/relationships/image" Target="file:///.\figures\distribution\penrose\fig_sampling_penrose_dis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recursive-wang-tiles\fig_sampling_rwt_fft.png" TargetMode="External"/><Relationship Id="rId11" Type="http://schemas.openxmlformats.org/officeDocument/2006/relationships/image" Target="file:///.\figures\distribution\polyomino\fig_sampling_polyomino_dist.png" TargetMode="External"/><Relationship Id="rId5" Type="http://schemas.openxmlformats.org/officeDocument/2006/relationships/image" Target="file:///.\figures\distribution\recursive-wang-tiles\fig_sampling_rwt_dist.png" TargetMode="External"/><Relationship Id="rId10" Type="http://schemas.openxmlformats.org/officeDocument/2006/relationships/image" Target="file:///.\figures\distribution\results-bnot\fig_sampling_results_bnot_means.png" TargetMode="External"/><Relationship Id="rId4" Type="http://schemas.openxmlformats.org/officeDocument/2006/relationships/image" Target="file:///.\figures\distribution\penrose\fig_sampling_penrose_means.png" TargetMode="External"/><Relationship Id="rId9" Type="http://schemas.openxmlformats.org/officeDocument/2006/relationships/image" Target="file:///.\figures\distribution\results-bnot\fig_sampling_results_bnot_fft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distribution\bnot\fig_sampling_bnot_dist.png" TargetMode="External"/><Relationship Id="rId7" Type="http://schemas.openxmlformats.org/officeDocument/2006/relationships/image" Target="file:///.\figures\distribution\results-bnot\fig_sampling_results_bnot_means.png" TargetMode="External"/><Relationship Id="rId2" Type="http://schemas.openxmlformats.org/officeDocument/2006/relationships/image" Target="file:///.\figures\distribution\bnot\fig_sampling_bnot_ff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results-bnot\fig_sampling_results_bnot_dist.png" TargetMode="External"/><Relationship Id="rId5" Type="http://schemas.openxmlformats.org/officeDocument/2006/relationships/image" Target="file:///.\figures\distribution\results-bnot\fig_sampling_results_bnot_fft.png" TargetMode="External"/><Relationship Id="rId4" Type="http://schemas.openxmlformats.org/officeDocument/2006/relationships/image" Target="file:///.\figures\distribution\bnot\fig_sampling_bnot_mean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brick_clean.jpg" TargetMode="External"/><Relationship Id="rId5" Type="http://schemas.openxmlformats.org/officeDocument/2006/relationships/image" Target="file:///C:\Users\Florent\Documents\GitHub\talks\figures\brick_aliasing.jpg" TargetMode="External"/><Relationship Id="rId4" Type="http://schemas.openxmlformats.org/officeDocument/2006/relationships/image" Target="file:///C:\Users\Florent\Documents\GitHub\talks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distribution\bnsca-step\fig_sampling_step_dist.png" TargetMode="External"/><Relationship Id="rId7" Type="http://schemas.openxmlformats.org/officeDocument/2006/relationships/image" Target="file:///.\figures\distribution\results-step\fig_sampling_results_step_means.png" TargetMode="External"/><Relationship Id="rId2" Type="http://schemas.openxmlformats.org/officeDocument/2006/relationships/image" Target="file:///.\figures\distribution\bnsca-step\step_4096_fft-pow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results-step\fig_sampling_results_step_dist.png" TargetMode="External"/><Relationship Id="rId5" Type="http://schemas.openxmlformats.org/officeDocument/2006/relationships/image" Target="file:///.\figures\distribution\results-step\fig_sampling_results_step_fft.png" TargetMode="External"/><Relationship Id="rId4" Type="http://schemas.openxmlformats.org/officeDocument/2006/relationships/image" Target="file:///.\figures\distribution\bnsca-step\fig_sampling_step_means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distribution\results-forest\fig_sampling_results_forest_dist.png" TargetMode="External"/><Relationship Id="rId2" Type="http://schemas.openxmlformats.org/officeDocument/2006/relationships/image" Target="file:///.\figures\distribution\results-forest\fig_sampling_results_forest_fft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.\figures\distribution\results-forest\rendering_square_1024.png" TargetMode="External"/><Relationship Id="rId4" Type="http://schemas.openxmlformats.org/officeDocument/2006/relationships/image" Target="file:///.\figures\distribution\results-forest\fig_sampling_results_forest_means.p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result_adaptative.asf" TargetMode="External"/><Relationship Id="rId1" Type="http://schemas.microsoft.com/office/2007/relationships/media" Target="file:///C:\Users\Florent\Documents\GitHub\talks\figures\result_adaptative.asf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teaser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.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.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.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.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.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.\figures\distribution\bnsca-pink\pink_4096_fft-pow.png" TargetMode="External"/><Relationship Id="rId4" Type="http://schemas.openxmlformats.org/officeDocument/2006/relationships/image" Target="file:///.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.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file:///.\figures\tiling-penrose.png" TargetMode="External"/><Relationship Id="rId7" Type="http://schemas.openxmlformats.org/officeDocument/2006/relationships/image" Target="file:///.\figures\fft-polyominoes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file:///C:\Users\Florent\Documents\GitHub\talks\figures\distribution\penrose\fig_sampling_penrose_fft.png" TargetMode="External"/><Relationship Id="rId4" Type="http://schemas.openxmlformats.org/officeDocument/2006/relationships/image" Target="file:///.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conclusion.png" TargetMode="External"/><Relationship Id="rId5" Type="http://schemas.openxmlformats.org/officeDocument/2006/relationships/image" Target="file:///.\figures\polyhex_sub_irr.png" TargetMode="External"/><Relationship Id="rId4" Type="http://schemas.openxmlformats.org/officeDocument/2006/relationships/image" Target="file:///.\figures\polyhex_sub_simpl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361166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Katherin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Breeden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1,2$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535970"/>
            <a:ext cx="841558" cy="86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699888" y="5517232"/>
            <a:ext cx="864000" cy="86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697232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499232"/>
            <a:ext cx="936000" cy="93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12948" y="5641732"/>
            <a:ext cx="1457463" cy="651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50858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834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64970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308304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lattice</a:t>
            </a:r>
            <a:endParaRPr lang="en-US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2001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Hexagonal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303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 </a:t>
            </a:r>
            <a:r>
              <a:rPr lang="en-US" sz="2000" b="1" dirty="0" smtClean="0">
                <a:solidFill>
                  <a:srgbClr val="0070C0"/>
                </a:solidFill>
              </a:rPr>
              <a:t>subdivision</a:t>
            </a:r>
            <a:r>
              <a:rPr lang="en-US" sz="2000" dirty="0" smtClean="0"/>
              <a:t> scheme</a:t>
            </a:r>
            <a:endParaRPr lang="en-US" sz="2000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Polyhexes</a:t>
            </a:r>
            <a:r>
              <a:rPr lang="en-US" dirty="0" smtClean="0"/>
              <a:t> &amp; Subdivision</a:t>
            </a:r>
            <a:endParaRPr lang="en-US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words</a:t>
            </a:r>
            <a:r>
              <a:rPr lang="fr-FR" sz="2000" b="1" dirty="0" smtClean="0">
                <a:solidFill>
                  <a:srgbClr val="0070C0"/>
                </a:solidFill>
              </a:rPr>
              <a:t> are </a:t>
            </a:r>
            <a:r>
              <a:rPr lang="fr-FR" sz="2000" b="1" dirty="0" err="1" smtClean="0">
                <a:solidFill>
                  <a:srgbClr val="0070C0"/>
                </a:solidFill>
              </a:rPr>
              <a:t>randomly</a:t>
            </a:r>
            <a:r>
              <a:rPr lang="fr-FR" sz="2000" dirty="0" smtClean="0">
                <a:solidFill>
                  <a:srgbClr val="0070C0"/>
                </a:solidFill>
              </a:rPr>
              <a:t> </a:t>
            </a:r>
            <a:r>
              <a:rPr lang="fr-FR" sz="2000" dirty="0" smtClean="0"/>
              <a:t>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locally proportional to d(x, 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39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b="1" dirty="0" err="1" smtClean="0">
                <a:solidFill>
                  <a:srgbClr val="0070C0"/>
                </a:solidFill>
              </a:rPr>
              <a:t>equal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hextiles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3" y="1960216"/>
            <a:ext cx="8229593" cy="3629022"/>
          </a:xfrm>
          <a:ln w="19050">
            <a:solidFill>
              <a:schemeClr val="tx1"/>
            </a:solidFill>
          </a:ln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olyhex_subdiv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5501" t="16050" r="5528" b="5725"/>
          <a:stretch/>
        </p:blipFill>
        <p:spPr>
          <a:xfrm>
            <a:off x="631031" y="1745456"/>
            <a:ext cx="7881938" cy="3898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12000" y="1692081"/>
            <a:ext cx="7920000" cy="3969167"/>
          </a:xfrm>
          <a:prstGeom prst="rect">
            <a:avLst/>
          </a:prstGeom>
          <a:ln>
            <a:noFill/>
          </a:ln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</a:t>
            </a:r>
            <a:r>
              <a:rPr lang="fr-FR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2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Comparison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previous</a:t>
            </a:r>
            <a:r>
              <a:rPr lang="fr-FR" sz="2400" dirty="0" smtClean="0"/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tile-based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438812" y="1835532"/>
            <a:ext cx="3845156" cy="2241780"/>
            <a:chOff x="395536" y="1835532"/>
            <a:chExt cx="3845156" cy="2241780"/>
          </a:xfrm>
        </p:grpSpPr>
        <p:grpSp>
          <p:nvGrpSpPr>
            <p:cNvPr id="8" name="Groupe 7"/>
            <p:cNvGrpSpPr/>
            <p:nvPr/>
          </p:nvGrpSpPr>
          <p:grpSpPr>
            <a:xfrm>
              <a:off x="395536" y="2205104"/>
              <a:ext cx="3845156" cy="1872208"/>
              <a:chOff x="323528" y="1989080"/>
              <a:chExt cx="4436225" cy="216000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2"/>
              <a:stretch>
                <a:fillRect/>
              </a:stretch>
            </p:blipFill>
            <p:spPr>
              <a:xfrm>
                <a:off x="2599753" y="1989080"/>
                <a:ext cx="2160000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2599753" y="2908928"/>
                <a:ext cx="2160000" cy="1240152"/>
              </a:xfrm>
              <a:prstGeom prst="rect">
                <a:avLst/>
              </a:prstGeom>
            </p:spPr>
          </p:pic>
        </p:grpSp>
        <p:sp>
          <p:nvSpPr>
            <p:cNvPr id="23" name="ZoneTexte 22"/>
            <p:cNvSpPr txBox="1"/>
            <p:nvPr/>
          </p:nvSpPr>
          <p:spPr>
            <a:xfrm>
              <a:off x="896336" y="1835532"/>
              <a:ext cx="93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4860079" y="1844824"/>
            <a:ext cx="3845156" cy="2232248"/>
            <a:chOff x="4932040" y="1844824"/>
            <a:chExt cx="3845156" cy="2232248"/>
          </a:xfrm>
        </p:grpSpPr>
        <p:grpSp>
          <p:nvGrpSpPr>
            <p:cNvPr id="11" name="Groupe 10"/>
            <p:cNvGrpSpPr/>
            <p:nvPr/>
          </p:nvGrpSpPr>
          <p:grpSpPr>
            <a:xfrm>
              <a:off x="4932040" y="2204864"/>
              <a:ext cx="3845156" cy="1872208"/>
              <a:chOff x="323528" y="1989080"/>
              <a:chExt cx="4436225" cy="2160000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01161" y="1989080"/>
                <a:ext cx="2157183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link="rId7"/>
              <a:stretch>
                <a:fillRect/>
              </a:stretch>
            </p:blipFill>
            <p:spPr>
              <a:xfrm>
                <a:off x="2599753" y="2918151"/>
                <a:ext cx="2160000" cy="1221706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4947782" y="1844824"/>
              <a:ext cx="21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Wang Tiles</a:t>
              </a:r>
              <a:endParaRPr lang="en-US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860032" y="4149080"/>
            <a:ext cx="3843934" cy="2241300"/>
            <a:chOff x="4931993" y="4211796"/>
            <a:chExt cx="3843934" cy="2241300"/>
          </a:xfrm>
        </p:grpSpPr>
        <p:grpSp>
          <p:nvGrpSpPr>
            <p:cNvPr id="19" name="Groupe 18"/>
            <p:cNvGrpSpPr/>
            <p:nvPr/>
          </p:nvGrpSpPr>
          <p:grpSpPr>
            <a:xfrm>
              <a:off x="4931993" y="4580888"/>
              <a:ext cx="3843934" cy="1872208"/>
              <a:chOff x="323528" y="1989080"/>
              <a:chExt cx="4434816" cy="2160000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2601161" y="1989642"/>
                <a:ext cx="2157183" cy="8606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link="rId9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link="rId10"/>
              <a:stretch>
                <a:fillRect/>
              </a:stretch>
            </p:blipFill>
            <p:spPr>
              <a:xfrm>
                <a:off x="2615817" y="2918151"/>
                <a:ext cx="2127872" cy="1221706"/>
              </a:xfrm>
              <a:prstGeom prst="rect">
                <a:avLst/>
              </a:prstGeom>
            </p:spPr>
          </p:pic>
        </p:grpSp>
        <p:sp>
          <p:nvSpPr>
            <p:cNvPr id="25" name="ZoneTexte 24"/>
            <p:cNvSpPr txBox="1"/>
            <p:nvPr/>
          </p:nvSpPr>
          <p:spPr>
            <a:xfrm>
              <a:off x="5318387" y="4211796"/>
              <a:ext cx="112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438812" y="4149080"/>
            <a:ext cx="3845154" cy="2241540"/>
            <a:chOff x="395536" y="4211796"/>
            <a:chExt cx="3845154" cy="2241540"/>
          </a:xfrm>
        </p:grpSpPr>
        <p:grpSp>
          <p:nvGrpSpPr>
            <p:cNvPr id="15" name="Groupe 14"/>
            <p:cNvGrpSpPr/>
            <p:nvPr/>
          </p:nvGrpSpPr>
          <p:grpSpPr>
            <a:xfrm>
              <a:off x="395536" y="4581128"/>
              <a:ext cx="3845154" cy="1872208"/>
              <a:chOff x="323528" y="1989080"/>
              <a:chExt cx="4436224" cy="216000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link="rId11"/>
              <a:stretch>
                <a:fillRect/>
              </a:stretch>
            </p:blipFill>
            <p:spPr>
              <a:xfrm>
                <a:off x="2599753" y="1989080"/>
                <a:ext cx="2159999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link="rId12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link="rId13"/>
              <a:stretch>
                <a:fillRect/>
              </a:stretch>
            </p:blipFill>
            <p:spPr>
              <a:xfrm>
                <a:off x="2599753" y="2908928"/>
                <a:ext cx="2159999" cy="1240152"/>
              </a:xfrm>
              <a:prstGeom prst="rect">
                <a:avLst/>
              </a:prstGeom>
            </p:spPr>
          </p:pic>
        </p:grpSp>
        <p:sp>
          <p:nvSpPr>
            <p:cNvPr id="26" name="ZoneTexte 25"/>
            <p:cNvSpPr txBox="1"/>
            <p:nvPr/>
          </p:nvSpPr>
          <p:spPr>
            <a:xfrm>
              <a:off x="668906" y="4211796"/>
              <a:ext cx="138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3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84376"/>
            <a:chOff x="495815" y="2564904"/>
            <a:chExt cx="4748952" cy="374451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2439" y="4607514"/>
              <a:ext cx="2952328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9" cy="3384376"/>
            <a:chOff x="495815" y="2564904"/>
            <a:chExt cx="4748952" cy="3744515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07512"/>
              <a:ext cx="2952326" cy="1695062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BNOT </a:t>
            </a:r>
            <a:r>
              <a:rPr lang="fr-FR" sz="1600" dirty="0" smtClean="0">
                <a:solidFill>
                  <a:srgbClr val="009900"/>
                </a:solidFill>
              </a:rPr>
              <a:t>[De Goes et al. 2012]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Two main issues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when sampling a function</a:t>
            </a:r>
            <a:endParaRPr lang="en-US" sz="2400" dirty="0" smtClean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1" name="Groupe 30"/>
          <p:cNvGrpSpPr/>
          <p:nvPr/>
        </p:nvGrpSpPr>
        <p:grpSpPr>
          <a:xfrm>
            <a:off x="456214" y="2060848"/>
            <a:ext cx="8231572" cy="3811938"/>
            <a:chOff x="660908" y="2289066"/>
            <a:chExt cx="8231572" cy="3811938"/>
          </a:xfrm>
        </p:grpSpPr>
        <p:grpSp>
          <p:nvGrpSpPr>
            <p:cNvPr id="32" name="Groupe 31"/>
            <p:cNvGrpSpPr/>
            <p:nvPr/>
          </p:nvGrpSpPr>
          <p:grpSpPr>
            <a:xfrm>
              <a:off x="660908" y="2289066"/>
              <a:ext cx="2520000" cy="3809629"/>
              <a:chOff x="624904" y="2834249"/>
              <a:chExt cx="2520000" cy="3809629"/>
            </a:xfrm>
          </p:grpSpPr>
          <p:pic>
            <p:nvPicPr>
              <p:cNvPr id="39" name="Image 38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520000" cy="3061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0" name="ZoneTexte 39"/>
              <p:cNvSpPr txBox="1"/>
              <p:nvPr/>
            </p:nvSpPr>
            <p:spPr>
              <a:xfrm>
                <a:off x="721468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3498970" y="2564904"/>
              <a:ext cx="2520000" cy="3533791"/>
              <a:chOff x="3462966" y="3110087"/>
              <a:chExt cx="2520000" cy="3533791"/>
            </a:xfrm>
          </p:grpSpPr>
          <p:pic>
            <p:nvPicPr>
              <p:cNvPr id="37" name="Image 36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2966" y="3582053"/>
                <a:ext cx="2520000" cy="3061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8" name="ZoneTexte 37"/>
              <p:cNvSpPr txBox="1"/>
              <p:nvPr/>
            </p:nvSpPr>
            <p:spPr>
              <a:xfrm>
                <a:off x="4095567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6284266" y="2289066"/>
              <a:ext cx="2608214" cy="3811938"/>
              <a:chOff x="6248262" y="2834249"/>
              <a:chExt cx="2608214" cy="3811938"/>
            </a:xfrm>
          </p:grpSpPr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7"/>
                <a:ext cx="2519999" cy="307317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6" name="ZoneTexte 35"/>
              <p:cNvSpPr txBox="1"/>
              <p:nvPr/>
            </p:nvSpPr>
            <p:spPr>
              <a:xfrm>
                <a:off x="6248262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grpSp>
        <p:nvGrpSpPr>
          <p:cNvPr id="41" name="Groupe 40"/>
          <p:cNvGrpSpPr/>
          <p:nvPr/>
        </p:nvGrpSpPr>
        <p:grpSpPr>
          <a:xfrm>
            <a:off x="4822032" y="4941168"/>
            <a:ext cx="1118120" cy="1614396"/>
            <a:chOff x="4822032" y="4941168"/>
            <a:chExt cx="1118120" cy="1614396"/>
          </a:xfrm>
        </p:grpSpPr>
        <p:grpSp>
          <p:nvGrpSpPr>
            <p:cNvPr id="42" name="Groupe 41"/>
            <p:cNvGrpSpPr/>
            <p:nvPr/>
          </p:nvGrpSpPr>
          <p:grpSpPr>
            <a:xfrm>
              <a:off x="4860152" y="4941168"/>
              <a:ext cx="1080000" cy="1614396"/>
              <a:chOff x="4857765" y="4761905"/>
              <a:chExt cx="1080000" cy="1614396"/>
            </a:xfrm>
          </p:grpSpPr>
          <p:cxnSp>
            <p:nvCxnSpPr>
              <p:cNvPr id="44" name="Connecteur droit 43"/>
              <p:cNvCxnSpPr/>
              <p:nvPr/>
            </p:nvCxnSpPr>
            <p:spPr>
              <a:xfrm>
                <a:off x="5298396" y="4802312"/>
                <a:ext cx="545306" cy="669131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Image 44"/>
              <p:cNvPicPr>
                <a:picLocks noChangeAspect="1"/>
              </p:cNvPicPr>
              <p:nvPr/>
            </p:nvPicPr>
            <p:blipFill rotWithShape="1">
              <a:blip r:link="rId6"/>
              <a:srcRect l="63682" t="64767" r="23678" b="25227"/>
              <a:stretch/>
            </p:blipFill>
            <p:spPr>
              <a:xfrm>
                <a:off x="4857765" y="5296301"/>
                <a:ext cx="1080000" cy="1080000"/>
              </a:xfrm>
              <a:prstGeom prst="ellipse">
                <a:avLst/>
              </a:prstGeom>
              <a:ln w="50800" cap="rnd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  <p:sp>
            <p:nvSpPr>
              <p:cNvPr id="46" name="Ellipse 45"/>
              <p:cNvSpPr/>
              <p:nvPr/>
            </p:nvSpPr>
            <p:spPr>
              <a:xfrm>
                <a:off x="4970371" y="4761905"/>
                <a:ext cx="393717" cy="360040"/>
              </a:xfrm>
              <a:prstGeom prst="ellipse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Connecteur droit 42"/>
            <p:cNvCxnSpPr/>
            <p:nvPr/>
          </p:nvCxnSpPr>
          <p:spPr>
            <a:xfrm flipH="1">
              <a:off x="4822032" y="5076825"/>
              <a:ext cx="157162" cy="89773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410429"/>
            <a:chOff x="495815" y="2564904"/>
            <a:chExt cx="4748952" cy="377334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5691" y="4636338"/>
              <a:ext cx="2945823" cy="16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8" cy="3410429"/>
            <a:chOff x="495815" y="2564904"/>
            <a:chExt cx="4748951" cy="377334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6" y="2564904"/>
              <a:ext cx="4748950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36338"/>
              <a:ext cx="2952326" cy="1695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sz="1600" dirty="0" smtClean="0">
                <a:solidFill>
                  <a:srgbClr val="009900"/>
                </a:solidFill>
              </a:rPr>
              <a:t>[</a:t>
            </a:r>
            <a:r>
              <a:rPr lang="fr-FR" sz="1600" dirty="0" err="1" smtClean="0">
                <a:solidFill>
                  <a:srgbClr val="009900"/>
                </a:solidFill>
              </a:rPr>
              <a:t>Heck</a:t>
            </a:r>
            <a:r>
              <a:rPr lang="fr-FR" sz="1600" dirty="0" smtClean="0">
                <a:solidFill>
                  <a:srgbClr val="009900"/>
                </a:solidFill>
              </a:rPr>
              <a:t> et al. 2013]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417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Examplar</a:t>
            </a:r>
            <a:r>
              <a:rPr lang="en-US" sz="2400" dirty="0" smtClean="0"/>
              <a:t> based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95815" y="2276872"/>
            <a:ext cx="1944216" cy="1944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261798" y="4452898"/>
            <a:ext cx="4292207" cy="1712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95815" y="4452898"/>
            <a:ext cx="2982535" cy="17124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60159" y="1673345"/>
            <a:ext cx="5095486" cy="2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0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Time</a:t>
            </a:r>
            <a:r>
              <a:rPr lang="fr-FR" sz="2400" dirty="0" smtClean="0"/>
              <a:t> in seconds to </a:t>
            </a:r>
            <a:r>
              <a:rPr lang="fr-FR" sz="2400" dirty="0" err="1" smtClean="0"/>
              <a:t>generate</a:t>
            </a:r>
            <a:r>
              <a:rPr lang="fr-FR" sz="2400" dirty="0" smtClean="0"/>
              <a:t> a distribution of N </a:t>
            </a:r>
            <a:r>
              <a:rPr lang="fr-FR" sz="2400" dirty="0" err="1" smtClean="0"/>
              <a:t>samples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26718"/>
              </p:ext>
            </p:extLst>
          </p:nvPr>
        </p:nvGraphicFramePr>
        <p:xfrm>
          <a:off x="900000" y="2050560"/>
          <a:ext cx="7344000" cy="411474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60000"/>
                <a:gridCol w="1296000"/>
                <a:gridCol w="1296000"/>
                <a:gridCol w="1296000"/>
                <a:gridCol w="1296000"/>
              </a:tblGrid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10M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CCVT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157.000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4880.000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BNOT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65.000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10738.000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General Noise (GPU)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10.110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13.91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147.500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Penrose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4.550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11.800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80.400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Wang </a:t>
                      </a:r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Tiles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0.018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0.345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Polyominoes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0.254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18.900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19.600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9.280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Adaptive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blue-noise sampling</a:t>
            </a:r>
            <a:endParaRPr lang="en-US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result_adaptative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776" t="10226" r="15774" b="3239"/>
          <a:stretch/>
        </p:blipFill>
        <p:spPr>
          <a:xfrm>
            <a:off x="1442434" y="1858348"/>
            <a:ext cx="6259132" cy="44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Regular</a:t>
            </a:r>
            <a:r>
              <a:rPr lang="en-US" sz="2400" dirty="0" smtClean="0"/>
              <a:t> sampling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Uniform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en-US" sz="2000" b="1" dirty="0" smtClean="0">
                <a:solidFill>
                  <a:srgbClr val="0070C0"/>
                </a:solidFill>
              </a:rPr>
              <a:t>Aliasing</a:t>
            </a:r>
            <a:r>
              <a:rPr lang="en-US" sz="2000" dirty="0" smtClean="0"/>
              <a:t>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6" name="ZoneTexte 15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grpSp>
        <p:nvGrpSpPr>
          <p:cNvPr id="5" name="Groupe 4"/>
          <p:cNvGrpSpPr/>
          <p:nvPr/>
        </p:nvGrpSpPr>
        <p:grpSpPr>
          <a:xfrm>
            <a:off x="683568" y="3872877"/>
            <a:ext cx="7848871" cy="2436443"/>
            <a:chOff x="683568" y="3872877"/>
            <a:chExt cx="7848871" cy="2436443"/>
          </a:xfrm>
        </p:grpSpPr>
        <p:grpSp>
          <p:nvGrpSpPr>
            <p:cNvPr id="3" name="Groupe 2"/>
            <p:cNvGrpSpPr/>
            <p:nvPr/>
          </p:nvGrpSpPr>
          <p:grpSpPr>
            <a:xfrm>
              <a:off x="683568" y="3872877"/>
              <a:ext cx="7560520" cy="2364435"/>
              <a:chOff x="683568" y="3872877"/>
              <a:chExt cx="7560520" cy="2364435"/>
            </a:xfrm>
          </p:grpSpPr>
          <p:sp>
            <p:nvSpPr>
              <p:cNvPr id="13" name="ZoneTexte 12"/>
              <p:cNvSpPr txBox="1"/>
              <p:nvPr/>
            </p:nvSpPr>
            <p:spPr>
              <a:xfrm>
                <a:off x="683568" y="4149080"/>
                <a:ext cx="3778407" cy="1615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rgbClr val="0070C0"/>
                    </a:solidFill>
                  </a:rPr>
                  <a:t>Random</a:t>
                </a:r>
                <a:r>
                  <a:rPr lang="fr-FR" sz="2400" dirty="0"/>
                  <a:t> </a:t>
                </a:r>
                <a:r>
                  <a:rPr lang="fr-FR" sz="2400" dirty="0" err="1" smtClean="0"/>
                  <a:t>sampling</a:t>
                </a:r>
                <a:endParaRPr lang="en-US" sz="2400" dirty="0" smtClean="0"/>
              </a:p>
              <a:p>
                <a:pPr lvl="1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000" b="1" dirty="0" smtClean="0">
                    <a:solidFill>
                      <a:srgbClr val="0070C0"/>
                    </a:solidFill>
                  </a:rPr>
                  <a:t>No regularity</a:t>
                </a:r>
              </a:p>
              <a:p>
                <a:pPr lvl="1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2000" dirty="0" smtClean="0"/>
                  <a:t>All frequency equally sampled</a:t>
                </a:r>
              </a:p>
              <a:p>
                <a:pPr lvl="1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fr-FR" sz="2000" dirty="0" err="1" smtClean="0"/>
                  <a:t>Holes</a:t>
                </a:r>
                <a:r>
                  <a:rPr lang="fr-FR" sz="2000" dirty="0" smtClean="0"/>
                  <a:t> and </a:t>
                </a:r>
                <a:r>
                  <a:rPr lang="fr-FR" sz="2000" dirty="0" err="1" smtClean="0"/>
                  <a:t>Heaps</a:t>
                </a:r>
                <a:endParaRPr lang="en-US" sz="2000" dirty="0" smtClean="0"/>
              </a:p>
            </p:txBody>
          </p:sp>
          <p:grpSp>
            <p:nvGrpSpPr>
              <p:cNvPr id="10" name="Groupe 9"/>
              <p:cNvGrpSpPr/>
              <p:nvPr/>
            </p:nvGrpSpPr>
            <p:grpSpPr>
              <a:xfrm>
                <a:off x="5364088" y="3872877"/>
                <a:ext cx="2880000" cy="2364435"/>
                <a:chOff x="5076056" y="3800709"/>
                <a:chExt cx="2880000" cy="2364435"/>
              </a:xfrm>
            </p:grpSpPr>
            <p:pic>
              <p:nvPicPr>
                <p:cNvPr id="14" name="Image 1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6056" y="3800709"/>
                  <a:ext cx="2160000" cy="2160000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</p:pic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>
                <a:blip r:link="rId6"/>
                <a:stretch>
                  <a:fillRect/>
                </a:stretch>
              </p:blipFill>
              <p:spPr>
                <a:xfrm>
                  <a:off x="6516056" y="4725144"/>
                  <a:ext cx="1440000" cy="14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ZoneTexte 19"/>
            <p:cNvSpPr txBox="1"/>
            <p:nvPr/>
          </p:nvSpPr>
          <p:spPr>
            <a:xfrm>
              <a:off x="5580112" y="6032321"/>
              <a:ext cx="921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Distribution</a:t>
              </a:r>
              <a:endParaRPr lang="en-US" sz="1200" dirty="0"/>
            </a:p>
          </p:txBody>
        </p:sp>
        <p:sp>
          <p:nvSpPr>
            <p:cNvPr id="21" name="ZoneTexte 20"/>
            <p:cNvSpPr txBox="1"/>
            <p:nvPr/>
          </p:nvSpPr>
          <p:spPr>
            <a:xfrm rot="5400000">
              <a:off x="7759247" y="5378973"/>
              <a:ext cx="1269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Fourier Spectrum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Poisson Disk </a:t>
            </a:r>
            <a:r>
              <a:rPr lang="en-US" sz="2400" dirty="0" smtClean="0"/>
              <a:t>Methods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en-US" sz="2000" dirty="0" smtClean="0"/>
              <a:t>Stochastic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en-US" sz="2000" b="1" dirty="0" smtClean="0">
                <a:solidFill>
                  <a:srgbClr val="0070C0"/>
                </a:solidFill>
              </a:rPr>
              <a:t>Force uniformity </a:t>
            </a:r>
            <a:r>
              <a:rPr lang="en-US" sz="2000" dirty="0" smtClean="0"/>
              <a:t>with exclusion disk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[Cook 1986</a:t>
            </a:r>
            <a:r>
              <a:rPr lang="fr-FR" sz="1600" dirty="0">
                <a:solidFill>
                  <a:srgbClr val="009900"/>
                </a:solidFill>
              </a:rPr>
              <a:t>][</a:t>
            </a:r>
            <a:r>
              <a:rPr lang="fr-FR" sz="1600" dirty="0" err="1">
                <a:solidFill>
                  <a:srgbClr val="009900"/>
                </a:solidFill>
              </a:rPr>
              <a:t>McCool</a:t>
            </a:r>
            <a:r>
              <a:rPr lang="fr-FR" sz="1600" dirty="0">
                <a:solidFill>
                  <a:srgbClr val="009900"/>
                </a:solidFill>
              </a:rPr>
              <a:t> 1992][Wei 2008</a:t>
            </a:r>
            <a:r>
              <a:rPr lang="fr-FR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8" name="ZoneTexte 17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grpSp>
        <p:nvGrpSpPr>
          <p:cNvPr id="5" name="Groupe 4"/>
          <p:cNvGrpSpPr/>
          <p:nvPr/>
        </p:nvGrpSpPr>
        <p:grpSpPr>
          <a:xfrm>
            <a:off x="683567" y="3861049"/>
            <a:ext cx="7848872" cy="2448271"/>
            <a:chOff x="683567" y="3861049"/>
            <a:chExt cx="7848872" cy="2448271"/>
          </a:xfrm>
        </p:grpSpPr>
        <p:grpSp>
          <p:nvGrpSpPr>
            <p:cNvPr id="3" name="Groupe 2"/>
            <p:cNvGrpSpPr/>
            <p:nvPr/>
          </p:nvGrpSpPr>
          <p:grpSpPr>
            <a:xfrm>
              <a:off x="683567" y="3861049"/>
              <a:ext cx="7560681" cy="2376103"/>
              <a:chOff x="683567" y="3861049"/>
              <a:chExt cx="7560681" cy="2376103"/>
            </a:xfrm>
          </p:grpSpPr>
          <p:sp>
            <p:nvSpPr>
              <p:cNvPr id="13" name="ZoneTexte 12"/>
              <p:cNvSpPr txBox="1"/>
              <p:nvPr/>
            </p:nvSpPr>
            <p:spPr>
              <a:xfrm>
                <a:off x="683567" y="4149080"/>
                <a:ext cx="4464497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70C0"/>
                    </a:solidFill>
                  </a:rPr>
                  <a:t>Optimization-based</a:t>
                </a:r>
                <a:r>
                  <a:rPr lang="en-US" sz="2400" dirty="0" smtClean="0"/>
                  <a:t> Methods</a:t>
                </a:r>
              </a:p>
              <a:p>
                <a:pPr lvl="1">
                  <a:spcBef>
                    <a:spcPts val="600"/>
                  </a:spcBef>
                </a:pPr>
                <a:r>
                  <a:rPr lang="en-US" sz="2000" dirty="0" smtClean="0"/>
                  <a:t>Minimize energy function</a:t>
                </a:r>
              </a:p>
              <a:p>
                <a:pPr algn="r"/>
                <a:r>
                  <a:rPr lang="en-US" sz="1600" dirty="0">
                    <a:solidFill>
                      <a:srgbClr val="009900"/>
                    </a:solidFill>
                  </a:rPr>
                  <a:t>[</a:t>
                </a:r>
                <a:r>
                  <a:rPr lang="en-US" sz="1600" dirty="0" err="1">
                    <a:solidFill>
                      <a:srgbClr val="009900"/>
                    </a:solidFill>
                  </a:rPr>
                  <a:t>Balzer</a:t>
                </a:r>
                <a:r>
                  <a:rPr lang="en-US" sz="1600" dirty="0">
                    <a:solidFill>
                      <a:srgbClr val="009900"/>
                    </a:solidFill>
                  </a:rPr>
                  <a:t> 2009][</a:t>
                </a:r>
                <a:r>
                  <a:rPr lang="en-US" sz="1600" dirty="0" err="1">
                    <a:solidFill>
                      <a:srgbClr val="009900"/>
                    </a:solidFill>
                  </a:rPr>
                  <a:t>Fattal</a:t>
                </a:r>
                <a:r>
                  <a:rPr lang="en-US" sz="1600" dirty="0">
                    <a:solidFill>
                      <a:srgbClr val="009900"/>
                    </a:solidFill>
                  </a:rPr>
                  <a:t> 2011]</a:t>
                </a:r>
                <a:br>
                  <a:rPr lang="en-US" sz="1600" dirty="0">
                    <a:solidFill>
                      <a:srgbClr val="009900"/>
                    </a:solidFill>
                  </a:rPr>
                </a:br>
                <a:r>
                  <a:rPr lang="en-US" sz="1600" dirty="0">
                    <a:solidFill>
                      <a:srgbClr val="009900"/>
                    </a:solidFill>
                  </a:rPr>
                  <a:t>[</a:t>
                </a:r>
                <a:r>
                  <a:rPr lang="en-US" sz="1600" dirty="0" err="1">
                    <a:solidFill>
                      <a:srgbClr val="009900"/>
                    </a:solidFill>
                  </a:rPr>
                  <a:t>Schlomer</a:t>
                </a:r>
                <a:r>
                  <a:rPr lang="en-US" sz="1600" dirty="0">
                    <a:solidFill>
                      <a:srgbClr val="009900"/>
                    </a:solidFill>
                  </a:rPr>
                  <a:t> 2011][de Goes 2012</a:t>
                </a:r>
                <a:r>
                  <a:rPr lang="en-US" sz="1600" dirty="0" smtClean="0">
                    <a:solidFill>
                      <a:srgbClr val="009900"/>
                    </a:solidFill>
                  </a:rPr>
                  <a:t>]</a:t>
                </a:r>
                <a:endParaRPr lang="en-US" sz="1600" dirty="0">
                  <a:solidFill>
                    <a:srgbClr val="009900"/>
                  </a:solidFill>
                </a:endParaRPr>
              </a:p>
            </p:txBody>
          </p:sp>
          <p:grpSp>
            <p:nvGrpSpPr>
              <p:cNvPr id="10" name="Groupe 9"/>
              <p:cNvGrpSpPr/>
              <p:nvPr/>
            </p:nvGrpSpPr>
            <p:grpSpPr>
              <a:xfrm>
                <a:off x="5364089" y="3861049"/>
                <a:ext cx="2880159" cy="2376103"/>
                <a:chOff x="5796137" y="3861049"/>
                <a:chExt cx="2880159" cy="2376103"/>
              </a:xfrm>
            </p:grpSpPr>
            <p:pic>
              <p:nvPicPr>
                <p:cNvPr id="14" name="Image 13"/>
                <p:cNvPicPr>
                  <a:picLocks noChangeAspect="1"/>
                </p:cNvPicPr>
                <p:nvPr/>
              </p:nvPicPr>
              <p:blipFill>
                <a:blip r:embed="rId6" r:link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6137" y="3861049"/>
                  <a:ext cx="2160000" cy="216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>
                <a:blip r:link="rId8"/>
                <a:stretch>
                  <a:fillRect/>
                </a:stretch>
              </p:blipFill>
              <p:spPr>
                <a:xfrm>
                  <a:off x="7236296" y="4797152"/>
                  <a:ext cx="1440000" cy="14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ZoneTexte 18"/>
            <p:cNvSpPr txBox="1"/>
            <p:nvPr/>
          </p:nvSpPr>
          <p:spPr>
            <a:xfrm>
              <a:off x="5580112" y="6032321"/>
              <a:ext cx="921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Distribution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 rot="5400000">
              <a:off x="7759247" y="5378973"/>
              <a:ext cx="1269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Fourier Spectrum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General 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</a:t>
            </a:r>
            <a:r>
              <a:rPr lang="fr-FR" sz="2400" dirty="0" smtClean="0"/>
              <a:t>s</a:t>
            </a:r>
            <a:r>
              <a:rPr lang="en-US" sz="2400" dirty="0" smtClean="0"/>
              <a:t>.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[Wei 2011][Zhou 2012][</a:t>
            </a:r>
            <a:r>
              <a:rPr lang="en-US" sz="1600" dirty="0" err="1">
                <a:solidFill>
                  <a:srgbClr val="009900"/>
                </a:solidFill>
              </a:rPr>
              <a:t>Oztireli</a:t>
            </a:r>
            <a:r>
              <a:rPr lang="en-US" sz="1600" dirty="0">
                <a:solidFill>
                  <a:srgbClr val="009900"/>
                </a:solidFill>
              </a:rPr>
              <a:t> 2012][Heck 2013</a:t>
            </a:r>
            <a:r>
              <a:rPr lang="en-US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b="1" dirty="0" err="1" smtClean="0">
                <a:solidFill>
                  <a:srgbClr val="0070C0"/>
                </a:solidFill>
              </a:rPr>
              <a:t>precomputed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samples in a </a:t>
            </a:r>
            <a:r>
              <a:rPr lang="fr-FR" sz="2400" b="1" dirty="0" err="1" smtClean="0">
                <a:solidFill>
                  <a:srgbClr val="0070C0"/>
                </a:solidFill>
              </a:rPr>
              <a:t>hierarchical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and</a:t>
            </a:r>
            <a:br>
              <a:rPr lang="fr-FR" sz="2400" dirty="0" smtClean="0"/>
            </a:br>
            <a:r>
              <a:rPr lang="fr-FR" sz="2400" b="1" dirty="0" smtClean="0">
                <a:solidFill>
                  <a:srgbClr val="0070C0"/>
                </a:solidFill>
              </a:rPr>
              <a:t>non-</a:t>
            </a:r>
            <a:r>
              <a:rPr lang="fr-FR" sz="2400" b="1" dirty="0" err="1" smtClean="0">
                <a:solidFill>
                  <a:srgbClr val="0070C0"/>
                </a:solidFill>
              </a:rPr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pPr algn="r"/>
            <a:r>
              <a:rPr lang="en-US" sz="1600" dirty="0" smtClean="0">
                <a:solidFill>
                  <a:srgbClr val="009900"/>
                </a:solidFill>
              </a:rPr>
              <a:t>[</a:t>
            </a:r>
            <a:r>
              <a:rPr lang="en-US" sz="1600" dirty="0" err="1" smtClean="0">
                <a:solidFill>
                  <a:srgbClr val="009900"/>
                </a:solidFill>
              </a:rPr>
              <a:t>Ostrom</a:t>
            </a:r>
            <a:r>
              <a:rPr lang="en-US" sz="16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1600" dirty="0" err="1" smtClean="0">
                <a:solidFill>
                  <a:srgbClr val="009900"/>
                </a:solidFill>
              </a:rPr>
              <a:t>Lagae</a:t>
            </a:r>
            <a:r>
              <a:rPr lang="en-US" sz="1600" dirty="0" smtClean="0">
                <a:solidFill>
                  <a:srgbClr val="009900"/>
                </a:solidFill>
              </a:rPr>
              <a:t> et al. 2006]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476644" y="2708920"/>
            <a:ext cx="3730130" cy="3744416"/>
            <a:chOff x="674468" y="2708920"/>
            <a:chExt cx="3730130" cy="37444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1370490" y="3068960"/>
              <a:ext cx="2335330" cy="234000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1528313" y="270892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Penrose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674468" y="4293096"/>
              <a:ext cx="1689244" cy="2160240"/>
              <a:chOff x="2567836" y="4293096"/>
              <a:chExt cx="1689244" cy="216024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567836" y="4293096"/>
                <a:ext cx="168924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6" name="ZoneTexte 25"/>
              <p:cNvSpPr txBox="1"/>
              <p:nvPr/>
            </p:nvSpPr>
            <p:spPr>
              <a:xfrm>
                <a:off x="2585846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2712598" y="4293096"/>
              <a:ext cx="1692000" cy="2160240"/>
              <a:chOff x="2655830" y="4293096"/>
              <a:chExt cx="1692000" cy="216024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55830" y="42930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ZoneTexte 42"/>
              <p:cNvSpPr txBox="1"/>
              <p:nvPr/>
            </p:nvSpPr>
            <p:spPr>
              <a:xfrm>
                <a:off x="26752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  <p:grpSp>
        <p:nvGrpSpPr>
          <p:cNvPr id="9" name="Groupe 8"/>
          <p:cNvGrpSpPr/>
          <p:nvPr/>
        </p:nvGrpSpPr>
        <p:grpSpPr>
          <a:xfrm>
            <a:off x="4796718" y="2708920"/>
            <a:ext cx="3730536" cy="3744416"/>
            <a:chOff x="4724710" y="2708920"/>
            <a:chExt cx="3730536" cy="3744416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390" y="3071552"/>
              <a:ext cx="2340000" cy="234000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5578668" y="2708920"/>
              <a:ext cx="1947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Polyominoes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45" name="Groupe 44"/>
            <p:cNvGrpSpPr/>
            <p:nvPr/>
          </p:nvGrpSpPr>
          <p:grpSpPr>
            <a:xfrm>
              <a:off x="4724710" y="4293096"/>
              <a:ext cx="1692824" cy="2160240"/>
              <a:chOff x="6596918" y="4293096"/>
              <a:chExt cx="1692824" cy="2160240"/>
            </a:xfrm>
          </p:grpSpPr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7"/>
              <a:srcRect r="955" b="1003"/>
              <a:stretch/>
            </p:blipFill>
            <p:spPr>
              <a:xfrm>
                <a:off x="6596918" y="4293096"/>
                <a:ext cx="169282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9" name="ZoneTexte 28"/>
              <p:cNvSpPr txBox="1"/>
              <p:nvPr/>
            </p:nvSpPr>
            <p:spPr>
              <a:xfrm>
                <a:off x="66167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44" name="Groupe 43"/>
            <p:cNvGrpSpPr/>
            <p:nvPr/>
          </p:nvGrpSpPr>
          <p:grpSpPr>
            <a:xfrm>
              <a:off x="6763246" y="4293096"/>
              <a:ext cx="1692000" cy="2160240"/>
              <a:chOff x="5304886" y="4311296"/>
              <a:chExt cx="1692000" cy="2160240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86" y="43112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1" name="ZoneTexte 40"/>
              <p:cNvSpPr txBox="1"/>
              <p:nvPr/>
            </p:nvSpPr>
            <p:spPr>
              <a:xfrm>
                <a:off x="5324274" y="60098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works: Positioning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27585" y="1369676"/>
            <a:ext cx="7488832" cy="5088508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" name="Groupe 19"/>
          <p:cNvGrpSpPr/>
          <p:nvPr/>
        </p:nvGrpSpPr>
        <p:grpSpPr>
          <a:xfrm>
            <a:off x="467920" y="1556792"/>
            <a:ext cx="3789313" cy="1858786"/>
            <a:chOff x="467920" y="1556792"/>
            <a:chExt cx="3789313" cy="1858786"/>
          </a:xfrm>
        </p:grpSpPr>
        <p:sp>
          <p:nvSpPr>
            <p:cNvPr id="9" name="ZoneTexte 8"/>
            <p:cNvSpPr txBox="1"/>
            <p:nvPr/>
          </p:nvSpPr>
          <p:spPr>
            <a:xfrm>
              <a:off x="540606" y="1556792"/>
              <a:ext cx="3716627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Hierarchical Tiling</a:t>
              </a:r>
              <a:endParaRPr lang="en-US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link="rId3"/>
            <a:srcRect l="3448" t="16680" r="37073" b="18787"/>
            <a:stretch/>
          </p:blipFill>
          <p:spPr>
            <a:xfrm>
              <a:off x="467920" y="2038745"/>
              <a:ext cx="3384000" cy="1376833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4950182" y="1556792"/>
            <a:ext cx="3429451" cy="1818369"/>
            <a:chOff x="4950182" y="1556792"/>
            <a:chExt cx="3429451" cy="1818369"/>
          </a:xfrm>
        </p:grpSpPr>
        <p:sp>
          <p:nvSpPr>
            <p:cNvPr id="10" name="ZoneTexte 9"/>
            <p:cNvSpPr txBox="1"/>
            <p:nvPr/>
          </p:nvSpPr>
          <p:spPr>
            <a:xfrm>
              <a:off x="4950182" y="1556792"/>
              <a:ext cx="342945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Non-periodic Tiling</a:t>
              </a:r>
              <a:endParaRPr lang="en-US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link="rId4"/>
            <a:srcRect l="26403" t="69671" r="26705" b="10326"/>
            <a:stretch/>
          </p:blipFill>
          <p:spPr>
            <a:xfrm>
              <a:off x="4958972" y="2079161"/>
              <a:ext cx="3240000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539919" y="3925215"/>
            <a:ext cx="3240000" cy="1834562"/>
            <a:chOff x="801900" y="3911096"/>
            <a:chExt cx="3194035" cy="1834562"/>
          </a:xfrm>
        </p:grpSpPr>
        <p:sp>
          <p:nvSpPr>
            <p:cNvPr id="11" name="ZoneTexte 10"/>
            <p:cNvSpPr txBox="1"/>
            <p:nvPr/>
          </p:nvSpPr>
          <p:spPr>
            <a:xfrm>
              <a:off x="801900" y="3911096"/>
              <a:ext cx="3194035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 pattern/regularities</a:t>
              </a:r>
              <a:endParaRPr lang="en-US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link="rId5"/>
            <a:srcRect l="38981" t="60634" r="11078" b="26823"/>
            <a:stretch/>
          </p:blipFill>
          <p:spPr>
            <a:xfrm>
              <a:off x="801900" y="4449658"/>
              <a:ext cx="3194035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6" name="Groupe 5"/>
          <p:cNvGrpSpPr/>
          <p:nvPr/>
        </p:nvGrpSpPr>
        <p:grpSpPr>
          <a:xfrm>
            <a:off x="4958972" y="3925215"/>
            <a:ext cx="3780001" cy="2240089"/>
            <a:chOff x="4958972" y="3925215"/>
            <a:chExt cx="3780001" cy="2240089"/>
          </a:xfrm>
        </p:grpSpPr>
        <p:sp>
          <p:nvSpPr>
            <p:cNvPr id="12" name="ZoneTexte 11"/>
            <p:cNvSpPr txBox="1"/>
            <p:nvPr/>
          </p:nvSpPr>
          <p:spPr>
            <a:xfrm>
              <a:off x="4958973" y="3925215"/>
              <a:ext cx="3780000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Spectral control</a:t>
              </a:r>
              <a:endParaRPr lang="en-US" dirty="0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link="rId6"/>
            <a:srcRect t="50000"/>
            <a:stretch/>
          </p:blipFill>
          <p:spPr>
            <a:xfrm>
              <a:off x="4958972" y="4463777"/>
              <a:ext cx="3240000" cy="170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83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9735</TotalTime>
  <Words>953</Words>
  <Application>Microsoft Office PowerPoint</Application>
  <PresentationFormat>Affichage à l'écran (4:3)</PresentationFormat>
  <Paragraphs>311</Paragraphs>
  <Slides>35</Slides>
  <Notes>27</Notes>
  <HiddenSlides>1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Wingdings</vt:lpstr>
      <vt:lpstr>Calibri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Positioning</vt:lpstr>
      <vt:lpstr>Outline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186</cp:revision>
  <dcterms:created xsi:type="dcterms:W3CDTF">2014-05-27T13:31:30Z</dcterms:created>
  <dcterms:modified xsi:type="dcterms:W3CDTF">2014-07-16T12:21:19Z</dcterms:modified>
</cp:coreProperties>
</file>